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Nuni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7" roundtripDataSignature="AMtx7mi4kB+iL5C951GlWlWonq0xvY2C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0BE85A-8A9A-4817-BAD6-5C42538FAD9D}">
  <a:tblStyle styleId="{F00BE85A-8A9A-4817-BAD6-5C42538FAD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Nunito-bold.fntdata"/><Relationship Id="rId21" Type="http://schemas.openxmlformats.org/officeDocument/2006/relationships/slide" Target="slides/slide16.xml"/><Relationship Id="rId43" Type="http://schemas.openxmlformats.org/officeDocument/2006/relationships/font" Target="fonts/Nunito-regular.fntdata"/><Relationship Id="rId24" Type="http://schemas.openxmlformats.org/officeDocument/2006/relationships/slide" Target="slides/slide19.xml"/><Relationship Id="rId46" Type="http://schemas.openxmlformats.org/officeDocument/2006/relationships/font" Target="fonts/Nunito-boldItalic.fntdata"/><Relationship Id="rId23" Type="http://schemas.openxmlformats.org/officeDocument/2006/relationships/slide" Target="slides/slide18.xml"/><Relationship Id="rId45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8537d9298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8537d9298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67da6f19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367da6f19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8537d9298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8537d9298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8537d9298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8537d9298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8537d9298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68537d9298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8537d9298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8537d9298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86b64d1d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86b64d1d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86b64d1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686b64d1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86b64d1d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686b64d1d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86b64d1d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86b64d1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https://docs.pytorch.org/docs/stable/generated/torch.nn.LayerNorm.html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67da6f19e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67da6f19e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686b64d1d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686b64d1d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686b64d1d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686b64d1d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686b64d1d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686b64d1d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86b64d1d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86b64d1d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686b64d1d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686b64d1d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86b64d1d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686b64d1d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7da6f19e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367da6f19e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686b64d1d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686b64d1d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686b64d1d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686b64d1d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686b64d1d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686b64d1d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e50317be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2e50317be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686b64d1d5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686b64d1d5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686b64d1d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686b64d1d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686b64d1d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686b64d1d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691e0d08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691e0d08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91e0d08b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691e0d08b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691e0d08b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691e0d08b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67da6f19e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367da6f19e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86b64d1d5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686b64d1d5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https://huggingface.co/docs/transformers/notebooks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8537d92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8537d92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8537d929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8537d929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8537d9298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8537d9298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8537d9298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68537d9298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8537d9298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8537d9298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68537d9298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68537d9298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" name="Google Shape;14;p28"/>
          <p:cNvSpPr txBox="1"/>
          <p:nvPr/>
        </p:nvSpPr>
        <p:spPr>
          <a:xfrm>
            <a:off x="956400" y="2025300"/>
            <a:ext cx="7231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" sz="18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Manuel Germán y David de la Rosa</a:t>
            </a:r>
            <a:endParaRPr b="1" i="0" sz="1800" u="none" cap="none" strike="noStrik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23333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Universidad de Jaén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8"/>
          <p:cNvSpPr txBox="1"/>
          <p:nvPr/>
        </p:nvSpPr>
        <p:spPr>
          <a:xfrm>
            <a:off x="0" y="42133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(mgerman,drrosa)@ujaen.es</a:t>
            </a:r>
            <a:endParaRPr b="0" i="0" sz="18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" name="Google Shape;1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0150" y="2514688"/>
            <a:ext cx="2253300" cy="1802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8"/>
          <p:cNvPicPr preferRelativeResize="0"/>
          <p:nvPr/>
        </p:nvPicPr>
        <p:blipFill rotWithShape="1">
          <a:blip r:embed="rId3">
            <a:alphaModFix/>
          </a:blip>
          <a:srcRect b="37234" l="0" r="15201" t="38642"/>
          <a:stretch/>
        </p:blipFill>
        <p:spPr>
          <a:xfrm>
            <a:off x="5262300" y="3159387"/>
            <a:ext cx="2352609" cy="66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2" name="Google Shape;62;p3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3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37"/>
          <p:cNvSpPr txBox="1"/>
          <p:nvPr>
            <p:ph idx="2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7" name="Google Shape;67;p38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b="1"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" name="Google Shape;22;p30"/>
          <p:cNvSpPr/>
          <p:nvPr/>
        </p:nvSpPr>
        <p:spPr>
          <a:xfrm>
            <a:off x="4566200" y="359550"/>
            <a:ext cx="4584600" cy="4424400"/>
          </a:xfrm>
          <a:prstGeom prst="rect">
            <a:avLst/>
          </a:prstGeom>
          <a:solidFill>
            <a:srgbClr val="ADC46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0"/>
          <p:cNvSpPr txBox="1"/>
          <p:nvPr>
            <p:ph idx="2" type="title"/>
          </p:nvPr>
        </p:nvSpPr>
        <p:spPr>
          <a:xfrm>
            <a:off x="5314550" y="2150850"/>
            <a:ext cx="30879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333C"/>
              </a:buClr>
              <a:buSzPts val="4700"/>
              <a:buNone/>
              <a:defRPr sz="4700">
                <a:solidFill>
                  <a:srgbClr val="23333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" name="Google Shape;28;p29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3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31"/>
          <p:cNvSpPr txBox="1"/>
          <p:nvPr>
            <p:ph idx="2" type="body"/>
          </p:nvPr>
        </p:nvSpPr>
        <p:spPr>
          <a:xfrm>
            <a:off x="-1148225" y="1327625"/>
            <a:ext cx="8899800" cy="35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31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3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" name="Google Shape;40;p32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" name="Google Shape;43;p3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4" name="Google Shape;44;p3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5" name="Google Shape;45;p33"/>
          <p:cNvSpPr txBox="1"/>
          <p:nvPr>
            <p:ph idx="2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8" name="Google Shape;48;p3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34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2" name="Google Shape;52;p3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5" name="Google Shape;55;p35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8" name="Google Shape;58;p3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9" name="Google Shape;59;p36"/>
          <p:cNvSpPr txBox="1"/>
          <p:nvPr>
            <p:ph idx="2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ADC465">
            <a:alpha val="5098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/>
          <p:nvPr/>
        </p:nvSpPr>
        <p:spPr>
          <a:xfrm>
            <a:off x="-18000" y="4779825"/>
            <a:ext cx="9180000" cy="378000"/>
          </a:xfrm>
          <a:prstGeom prst="rect">
            <a:avLst/>
          </a:prstGeom>
          <a:solidFill>
            <a:srgbClr val="2333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2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" name="Google Shape;10;p27"/>
          <p:cNvSpPr txBox="1"/>
          <p:nvPr/>
        </p:nvSpPr>
        <p:spPr>
          <a:xfrm>
            <a:off x="311700" y="4761075"/>
            <a:ext cx="4274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Introducción al Deep Learning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7"/>
          <p:cNvSpPr/>
          <p:nvPr/>
        </p:nvSpPr>
        <p:spPr>
          <a:xfrm>
            <a:off x="-18000" y="-20775"/>
            <a:ext cx="9180000" cy="378000"/>
          </a:xfrm>
          <a:prstGeom prst="rect">
            <a:avLst/>
          </a:prstGeom>
          <a:solidFill>
            <a:srgbClr val="2333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hyperlink" Target="https://docs.pytorch.org/docs/stable/generated/torch.nn.LayerNorm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https://proceedings.neurips.cc/paper_files/paper/2017/file/3f5ee243547dee91fbd053c1c4a845aa-Paper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hyperlink" Target="https://erdem.pl/2021/05/understanding-positional-encoding-in-transformer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3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jalammar.github.io/illustrated-transformer/" TargetMode="External"/><Relationship Id="rId4" Type="http://schemas.openxmlformats.org/officeDocument/2006/relationships/hyperlink" Target="https://llm-class.github.io/schedule.html" TargetMode="External"/><Relationship Id="rId5" Type="http://schemas.openxmlformats.org/officeDocument/2006/relationships/hyperlink" Target="https://github.com/mgermanm0/transformer-pytorch" TargetMode="External"/><Relationship Id="rId6" Type="http://schemas.openxmlformats.org/officeDocument/2006/relationships/hyperlink" Target="https://arxiv.org/abs/2106.11342" TargetMode="External"/><Relationship Id="rId7" Type="http://schemas.openxmlformats.org/officeDocument/2006/relationships/hyperlink" Target="https://huggingface.co/docs/transformers/notebooks" TargetMode="External"/><Relationship Id="rId8" Type="http://schemas.openxmlformats.org/officeDocument/2006/relationships/hyperlink" Target="https://huggingface.co/docs/transformers/tasks_explained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>
            <p:ph idx="4294967295" type="ctrTitle"/>
          </p:nvPr>
        </p:nvSpPr>
        <p:spPr>
          <a:xfrm>
            <a:off x="688200" y="549725"/>
            <a:ext cx="77676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Introducción al Deep Learning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s" sz="2830"/>
              <a:t>Día 4: Arquitecturas Avanzadas. Transformers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68537d9298_1_1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¡Y en paralelo! </a:t>
            </a:r>
            <a:r>
              <a:rPr lang="es" sz="1800"/>
              <a:t>(cogedlo con pinzas, no es lo que parece)</a:t>
            </a:r>
            <a:endParaRPr sz="1800"/>
          </a:p>
        </p:txBody>
      </p:sp>
      <p:sp>
        <p:nvSpPr>
          <p:cNvPr id="163" name="Google Shape;163;g368537d9298_1_1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68537d9298_1_16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5" name="Google Shape;165;g368537d9298_1_169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pic>
        <p:nvPicPr>
          <p:cNvPr id="166" name="Google Shape;166;g368537d9298_1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1304925"/>
            <a:ext cx="77533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368537d9298_1_169"/>
          <p:cNvSpPr/>
          <p:nvPr/>
        </p:nvSpPr>
        <p:spPr>
          <a:xfrm>
            <a:off x="5180675" y="2781700"/>
            <a:ext cx="22056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8" name="Google Shape;168;g368537d9298_1_169"/>
          <p:cNvSpPr txBox="1"/>
          <p:nvPr/>
        </p:nvSpPr>
        <p:spPr>
          <a:xfrm>
            <a:off x="0" y="4310325"/>
            <a:ext cx="57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Vaswani, A., Shazeer, N., Parmar, N., Uszkoreit, J., Jones, L., Gomez, A. N., ... &amp; Polosukhin, I. (2017). Attention is all you need. </a:t>
            </a:r>
            <a:r>
              <a:rPr i="1" lang="es" sz="900"/>
              <a:t>Advances in neural information processing systems</a:t>
            </a:r>
            <a:r>
              <a:rPr lang="es" sz="900"/>
              <a:t>, 30.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67da6f19eb_0_26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174" name="Google Shape;174;g367da6f19eb_0_26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175" name="Google Shape;175;g367da6f19eb_0_2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6" name="Google Shape;176;g367da6f19eb_0_26"/>
          <p:cNvSpPr txBox="1"/>
          <p:nvPr>
            <p:ph idx="2" type="title"/>
          </p:nvPr>
        </p:nvSpPr>
        <p:spPr>
          <a:xfrm>
            <a:off x="5162400" y="1852500"/>
            <a:ext cx="36699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¿Qué es un transformer?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8537d9298_1_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Idea general</a:t>
            </a:r>
            <a:endParaRPr/>
          </a:p>
        </p:txBody>
      </p:sp>
      <p:sp>
        <p:nvSpPr>
          <p:cNvPr id="182" name="Google Shape;182;g368537d9298_1_8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g368537d9298_1_84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 i="1"/>
          </a:p>
        </p:txBody>
      </p:sp>
      <p:pic>
        <p:nvPicPr>
          <p:cNvPr id="184" name="Google Shape;184;g368537d9298_1_84" title="encoder-decod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800" y="1331775"/>
            <a:ext cx="3114325" cy="26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68537d9298_1_84"/>
          <p:cNvSpPr txBox="1"/>
          <p:nvPr/>
        </p:nvSpPr>
        <p:spPr>
          <a:xfrm>
            <a:off x="662350" y="1484625"/>
            <a:ext cx="38469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Tipo de arquitectura compuesta de varios </a:t>
            </a:r>
            <a:r>
              <a:rPr b="1" lang="es" sz="1800">
                <a:solidFill>
                  <a:srgbClr val="38761D"/>
                </a:solidFill>
              </a:rPr>
              <a:t>codificadores </a:t>
            </a:r>
            <a:r>
              <a:rPr lang="es" sz="1800">
                <a:solidFill>
                  <a:schemeClr val="dk1"/>
                </a:solidFill>
              </a:rPr>
              <a:t>y </a:t>
            </a:r>
            <a:r>
              <a:rPr b="1" lang="es" sz="1800">
                <a:solidFill>
                  <a:srgbClr val="E06666"/>
                </a:solidFill>
              </a:rPr>
              <a:t>decodificadores</a:t>
            </a:r>
            <a:r>
              <a:rPr lang="es" sz="1800">
                <a:solidFill>
                  <a:schemeClr val="dk1"/>
                </a:solidFill>
              </a:rPr>
              <a:t>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Los </a:t>
            </a:r>
            <a:r>
              <a:rPr b="1" lang="es" sz="1800">
                <a:solidFill>
                  <a:srgbClr val="38761D"/>
                </a:solidFill>
              </a:rPr>
              <a:t>codificadores </a:t>
            </a:r>
            <a:r>
              <a:rPr lang="es" sz="1800">
                <a:solidFill>
                  <a:schemeClr val="dk1"/>
                </a:solidFill>
              </a:rPr>
              <a:t>convierte las secuencias de entrada en </a:t>
            </a:r>
            <a:r>
              <a:rPr b="1" lang="es" sz="1800">
                <a:solidFill>
                  <a:srgbClr val="0000FF"/>
                </a:solidFill>
              </a:rPr>
              <a:t>representaciones continuas</a:t>
            </a:r>
            <a:r>
              <a:rPr lang="es" sz="1800">
                <a:solidFill>
                  <a:schemeClr val="dk1"/>
                </a:solidFill>
              </a:rPr>
              <a:t> que luego los </a:t>
            </a:r>
            <a:r>
              <a:rPr b="1" lang="es" sz="1800">
                <a:solidFill>
                  <a:srgbClr val="E06666"/>
                </a:solidFill>
              </a:rPr>
              <a:t>decodificadores</a:t>
            </a:r>
            <a:r>
              <a:rPr lang="es" sz="1800">
                <a:solidFill>
                  <a:schemeClr val="dk1"/>
                </a:solidFill>
              </a:rPr>
              <a:t> usan para generar la salida paso a paso.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68537d9298_1_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Codificador: </a:t>
            </a:r>
            <a:r>
              <a:rPr i="1" lang="es"/>
              <a:t>Self-Attention</a:t>
            </a:r>
            <a:endParaRPr/>
          </a:p>
        </p:txBody>
      </p:sp>
      <p:sp>
        <p:nvSpPr>
          <p:cNvPr id="191" name="Google Shape;191;g368537d9298_1_10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g368537d9298_1_101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 i="1"/>
          </a:p>
        </p:txBody>
      </p:sp>
      <p:pic>
        <p:nvPicPr>
          <p:cNvPr id="193" name="Google Shape;193;g368537d9298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250" y="1017725"/>
            <a:ext cx="3851850" cy="34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8537d9298_1_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Entendiendo el mecanismo de atención</a:t>
            </a:r>
            <a:endParaRPr/>
          </a:p>
        </p:txBody>
      </p:sp>
      <p:sp>
        <p:nvSpPr>
          <p:cNvPr id="199" name="Google Shape;199;g368537d9298_1_111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0" name="Google Shape;200;g368537d9298_1_111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 i="1"/>
          </a:p>
        </p:txBody>
      </p:sp>
      <p:pic>
        <p:nvPicPr>
          <p:cNvPr id="201" name="Google Shape;201;g368537d9298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0275" y="1657175"/>
            <a:ext cx="1992375" cy="27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68537d9298_1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000" y="1255300"/>
            <a:ext cx="2419350" cy="318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68537d9298_1_111"/>
          <p:cNvSpPr txBox="1"/>
          <p:nvPr/>
        </p:nvSpPr>
        <p:spPr>
          <a:xfrm>
            <a:off x="1794750" y="4244200"/>
            <a:ext cx="15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Tabla hash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4" name="Google Shape;204;g368537d9298_1_111"/>
          <p:cNvSpPr txBox="1"/>
          <p:nvPr/>
        </p:nvSpPr>
        <p:spPr>
          <a:xfrm>
            <a:off x="6616700" y="4244200"/>
            <a:ext cx="152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Atención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5" name="Google Shape;205;g368537d9298_1_111"/>
          <p:cNvSpPr txBox="1"/>
          <p:nvPr/>
        </p:nvSpPr>
        <p:spPr>
          <a:xfrm>
            <a:off x="356250" y="976250"/>
            <a:ext cx="84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Es una especie de tabla hash “difusa”. Para encontrar un </a:t>
            </a:r>
            <a:r>
              <a:rPr b="1" lang="es" sz="1800">
                <a:solidFill>
                  <a:srgbClr val="E06666"/>
                </a:solidFill>
              </a:rPr>
              <a:t>valor</a:t>
            </a:r>
            <a:r>
              <a:rPr lang="es" sz="1800">
                <a:solidFill>
                  <a:schemeClr val="dk2"/>
                </a:solidFill>
              </a:rPr>
              <a:t>, comparamos unas </a:t>
            </a:r>
            <a:r>
              <a:rPr b="1" lang="es" sz="1800">
                <a:solidFill>
                  <a:srgbClr val="0000FF"/>
                </a:solidFill>
              </a:rPr>
              <a:t>consultas </a:t>
            </a:r>
            <a:r>
              <a:rPr lang="es" sz="1800">
                <a:solidFill>
                  <a:schemeClr val="dk2"/>
                </a:solidFill>
              </a:rPr>
              <a:t>respecto a un conjunto de </a:t>
            </a:r>
            <a:r>
              <a:rPr b="1" lang="es" sz="1800">
                <a:solidFill>
                  <a:srgbClr val="6AA84F"/>
                </a:solidFill>
              </a:rPr>
              <a:t>claves</a:t>
            </a:r>
            <a:r>
              <a:rPr lang="es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6" name="Google Shape;206;g368537d9298_1_111"/>
          <p:cNvSpPr txBox="1"/>
          <p:nvPr/>
        </p:nvSpPr>
        <p:spPr>
          <a:xfrm>
            <a:off x="3327350" y="2446600"/>
            <a:ext cx="241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Las representaciones </a:t>
            </a:r>
            <a:r>
              <a:rPr lang="es" sz="1800">
                <a:solidFill>
                  <a:srgbClr val="0000FF"/>
                </a:solidFill>
              </a:rPr>
              <a:t>q</a:t>
            </a:r>
            <a:r>
              <a:rPr lang="es" sz="1800">
                <a:solidFill>
                  <a:schemeClr val="dk2"/>
                </a:solidFill>
              </a:rPr>
              <a:t>, </a:t>
            </a:r>
            <a:r>
              <a:rPr lang="es" sz="1800">
                <a:solidFill>
                  <a:srgbClr val="6AA84F"/>
                </a:solidFill>
              </a:rPr>
              <a:t>k</a:t>
            </a:r>
            <a:r>
              <a:rPr lang="es" sz="1800">
                <a:solidFill>
                  <a:schemeClr val="dk2"/>
                </a:solidFill>
              </a:rPr>
              <a:t> y </a:t>
            </a:r>
            <a:r>
              <a:rPr lang="es" sz="1800">
                <a:solidFill>
                  <a:srgbClr val="FF0000"/>
                </a:solidFill>
              </a:rPr>
              <a:t>v</a:t>
            </a:r>
            <a:r>
              <a:rPr lang="es" sz="1800">
                <a:solidFill>
                  <a:schemeClr val="dk2"/>
                </a:solidFill>
              </a:rPr>
              <a:t> se </a:t>
            </a:r>
            <a:r>
              <a:rPr b="1" lang="es" sz="1800">
                <a:solidFill>
                  <a:schemeClr val="dk2"/>
                </a:solidFill>
              </a:rPr>
              <a:t>aprenden.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8537d9298_1_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Entendiendo el mecanismo de atención</a:t>
            </a:r>
            <a:endParaRPr/>
          </a:p>
        </p:txBody>
      </p:sp>
      <p:sp>
        <p:nvSpPr>
          <p:cNvPr id="212" name="Google Shape;212;g368537d9298_1_12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3" name="Google Shape;213;g368537d9298_1_124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 i="1"/>
          </a:p>
        </p:txBody>
      </p:sp>
      <p:sp>
        <p:nvSpPr>
          <p:cNvPr id="214" name="Google Shape;214;g368537d9298_1_124"/>
          <p:cNvSpPr txBox="1"/>
          <p:nvPr/>
        </p:nvSpPr>
        <p:spPr>
          <a:xfrm>
            <a:off x="356250" y="976250"/>
            <a:ext cx="843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Pretende responder a la pregunta: ¿Cuán relevante es elemento </a:t>
            </a:r>
            <a:r>
              <a:rPr i="1" lang="es" sz="1800">
                <a:solidFill>
                  <a:schemeClr val="dk2"/>
                </a:solidFill>
              </a:rPr>
              <a:t>i </a:t>
            </a:r>
            <a:r>
              <a:rPr lang="es" sz="1800">
                <a:solidFill>
                  <a:schemeClr val="dk2"/>
                </a:solidFill>
              </a:rPr>
              <a:t>para el </a:t>
            </a:r>
            <a:r>
              <a:rPr i="1" lang="es" sz="1800">
                <a:solidFill>
                  <a:schemeClr val="dk2"/>
                </a:solidFill>
              </a:rPr>
              <a:t>j</a:t>
            </a:r>
            <a:r>
              <a:rPr lang="es" sz="1800">
                <a:solidFill>
                  <a:schemeClr val="dk2"/>
                </a:solidFill>
              </a:rPr>
              <a:t>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5" name="Google Shape;215;g368537d9298_1_124" title="scalar-attent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275" y="1361750"/>
            <a:ext cx="5482575" cy="33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68537d9298_1_124"/>
          <p:cNvSpPr txBox="1"/>
          <p:nvPr/>
        </p:nvSpPr>
        <p:spPr>
          <a:xfrm>
            <a:off x="6077050" y="1572475"/>
            <a:ext cx="300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Matriz de atención A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217" name="Google Shape;217;g368537d9298_1_124"/>
          <p:cNvCxnSpPr/>
          <p:nvPr/>
        </p:nvCxnSpPr>
        <p:spPr>
          <a:xfrm flipH="1">
            <a:off x="5968775" y="1898975"/>
            <a:ext cx="309600" cy="193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8" name="Google Shape;218;g368537d9298_1_124" title="[0,0,0,&quot;https://www.codecogs.com/eqnedit.php?latex=Attention(Q%2CK%2CV)%20%3D%20softmax(%5Cfrac%7BQK%5ET%7D%7B%5Csqrt%7Bd_k%7D%7D)V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125" y="1437947"/>
            <a:ext cx="28040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686b64d1d5_0_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Atención multicabezal</a:t>
            </a:r>
            <a:endParaRPr/>
          </a:p>
        </p:txBody>
      </p:sp>
      <p:sp>
        <p:nvSpPr>
          <p:cNvPr id="224" name="Google Shape;224;g3686b64d1d5_0_6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5" name="Google Shape;225;g3686b64d1d5_0_65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 i="1"/>
          </a:p>
        </p:txBody>
      </p:sp>
      <p:sp>
        <p:nvSpPr>
          <p:cNvPr id="226" name="Google Shape;226;g3686b64d1d5_0_65"/>
          <p:cNvSpPr txBox="1"/>
          <p:nvPr/>
        </p:nvSpPr>
        <p:spPr>
          <a:xfrm>
            <a:off x="356250" y="976250"/>
            <a:ext cx="843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7" name="Google Shape;227;g3686b64d1d5_0_65"/>
          <p:cNvPicPr preferRelativeResize="0"/>
          <p:nvPr/>
        </p:nvPicPr>
        <p:blipFill rotWithShape="1">
          <a:blip r:embed="rId3">
            <a:alphaModFix/>
          </a:blip>
          <a:srcRect b="0" l="0" r="23295" t="0"/>
          <a:stretch/>
        </p:blipFill>
        <p:spPr>
          <a:xfrm>
            <a:off x="7116283" y="2835963"/>
            <a:ext cx="1789267" cy="170438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686b64d1d5_0_65"/>
          <p:cNvSpPr txBox="1"/>
          <p:nvPr/>
        </p:nvSpPr>
        <p:spPr>
          <a:xfrm>
            <a:off x="356250" y="976250"/>
            <a:ext cx="843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Podemos tener varias capas de atención en paralelo para luego combinarlas.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Cada “cabeza” prestará su atención a unas características específicas.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9" name="Google Shape;229;g3686b64d1d5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00" y="1787638"/>
            <a:ext cx="2125400" cy="27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3686b64d1d5_0_65"/>
          <p:cNvSpPr/>
          <p:nvPr/>
        </p:nvSpPr>
        <p:spPr>
          <a:xfrm>
            <a:off x="1123275" y="1853050"/>
            <a:ext cx="888000" cy="821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g3686b64d1d5_0_65"/>
          <p:cNvCxnSpPr>
            <a:stCxn id="230" idx="3"/>
          </p:cNvCxnSpPr>
          <p:nvPr/>
        </p:nvCxnSpPr>
        <p:spPr>
          <a:xfrm flipH="1" rot="10800000">
            <a:off x="2011275" y="2255200"/>
            <a:ext cx="795900" cy="8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2" name="Google Shape;232;g3686b64d1d5_0_65" title="[0,0,0,&quot;https://www.codecogs.com/eqnedit.php?latex=MultiHead(Q%2CK%2CV)%20%3D%20Concat(head_0%2C...%2Chead_h)W_O#0&quot;]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6296" y="1934750"/>
            <a:ext cx="5733155" cy="27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686b64d1d5_0_65" title="[0,0,0,&quot;https://www.codecogs.com/eqnedit.php?latex=head_i%3DAttention(QW_Q%5Ei%2C%20KW_K%5Ei%2C%20VW_V%5Ei)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6370" y="2263600"/>
            <a:ext cx="4498882" cy="33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3686b64d1d5_0_65"/>
          <p:cNvSpPr/>
          <p:nvPr/>
        </p:nvSpPr>
        <p:spPr>
          <a:xfrm>
            <a:off x="3426975" y="3353038"/>
            <a:ext cx="804300" cy="804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head1</a:t>
            </a:r>
            <a:endParaRPr/>
          </a:p>
        </p:txBody>
      </p:sp>
      <p:sp>
        <p:nvSpPr>
          <p:cNvPr id="235" name="Google Shape;235;g3686b64d1d5_0_65"/>
          <p:cNvSpPr/>
          <p:nvPr/>
        </p:nvSpPr>
        <p:spPr>
          <a:xfrm>
            <a:off x="4231275" y="3353038"/>
            <a:ext cx="804300" cy="8043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head2</a:t>
            </a:r>
            <a:endParaRPr/>
          </a:p>
        </p:txBody>
      </p:sp>
      <p:sp>
        <p:nvSpPr>
          <p:cNvPr id="236" name="Google Shape;236;g3686b64d1d5_0_65"/>
          <p:cNvSpPr/>
          <p:nvPr/>
        </p:nvSpPr>
        <p:spPr>
          <a:xfrm>
            <a:off x="5035575" y="3353038"/>
            <a:ext cx="804300" cy="804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…</a:t>
            </a:r>
            <a:endParaRPr/>
          </a:p>
        </p:txBody>
      </p:sp>
      <p:sp>
        <p:nvSpPr>
          <p:cNvPr id="237" name="Google Shape;237;g3686b64d1d5_0_65"/>
          <p:cNvSpPr/>
          <p:nvPr/>
        </p:nvSpPr>
        <p:spPr>
          <a:xfrm>
            <a:off x="5839875" y="3353038"/>
            <a:ext cx="804300" cy="80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headh</a:t>
            </a:r>
            <a:endParaRPr/>
          </a:p>
        </p:txBody>
      </p:sp>
      <p:sp>
        <p:nvSpPr>
          <p:cNvPr id="238" name="Google Shape;238;g3686b64d1d5_0_65"/>
          <p:cNvSpPr txBox="1"/>
          <p:nvPr/>
        </p:nvSpPr>
        <p:spPr>
          <a:xfrm>
            <a:off x="3426975" y="2903000"/>
            <a:ext cx="32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h * dim_v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9" name="Google Shape;239;g3686b64d1d5_0_65"/>
          <p:cNvSpPr txBox="1"/>
          <p:nvPr/>
        </p:nvSpPr>
        <p:spPr>
          <a:xfrm>
            <a:off x="2632750" y="3501075"/>
            <a:ext cx="101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dim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86b64d1d5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Codificador: </a:t>
            </a:r>
            <a:r>
              <a:rPr i="1" lang="es"/>
              <a:t>Feed-Forward Layer</a:t>
            </a:r>
            <a:endParaRPr/>
          </a:p>
        </p:txBody>
      </p:sp>
      <p:sp>
        <p:nvSpPr>
          <p:cNvPr id="245" name="Google Shape;245;g3686b64d1d5_0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6" name="Google Shape;246;g3686b64d1d5_0_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 i="1"/>
          </a:p>
        </p:txBody>
      </p:sp>
      <p:pic>
        <p:nvPicPr>
          <p:cNvPr id="247" name="Google Shape;247;g3686b64d1d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8324" y="1138750"/>
            <a:ext cx="3674475" cy="31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686b64d1d5_0_0"/>
          <p:cNvSpPr/>
          <p:nvPr/>
        </p:nvSpPr>
        <p:spPr>
          <a:xfrm>
            <a:off x="1039050" y="3936975"/>
            <a:ext cx="2679300" cy="5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Entrada</a:t>
            </a:r>
            <a:endParaRPr/>
          </a:p>
        </p:txBody>
      </p:sp>
      <p:sp>
        <p:nvSpPr>
          <p:cNvPr id="249" name="Google Shape;249;g3686b64d1d5_0_0"/>
          <p:cNvSpPr/>
          <p:nvPr/>
        </p:nvSpPr>
        <p:spPr>
          <a:xfrm>
            <a:off x="1514100" y="2802050"/>
            <a:ext cx="1729200" cy="1836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ReLU</a:t>
            </a:r>
            <a:endParaRPr/>
          </a:p>
        </p:txBody>
      </p:sp>
      <p:sp>
        <p:nvSpPr>
          <p:cNvPr id="250" name="Google Shape;250;g3686b64d1d5_0_0"/>
          <p:cNvSpPr/>
          <p:nvPr/>
        </p:nvSpPr>
        <p:spPr>
          <a:xfrm>
            <a:off x="1039050" y="1239175"/>
            <a:ext cx="2679300" cy="5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Salida</a:t>
            </a:r>
            <a:endParaRPr/>
          </a:p>
        </p:txBody>
      </p:sp>
      <p:cxnSp>
        <p:nvCxnSpPr>
          <p:cNvPr id="251" name="Google Shape;251;g3686b64d1d5_0_0"/>
          <p:cNvCxnSpPr>
            <a:stCxn id="248" idx="0"/>
            <a:endCxn id="252" idx="2"/>
          </p:cNvCxnSpPr>
          <p:nvPr/>
        </p:nvCxnSpPr>
        <p:spPr>
          <a:xfrm rot="10800000">
            <a:off x="2378700" y="3486375"/>
            <a:ext cx="0" cy="45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3" name="Google Shape;253;g3686b64d1d5_0_0"/>
          <p:cNvCxnSpPr>
            <a:stCxn id="254" idx="0"/>
            <a:endCxn id="250" idx="2"/>
          </p:cNvCxnSpPr>
          <p:nvPr/>
        </p:nvCxnSpPr>
        <p:spPr>
          <a:xfrm rot="10800000">
            <a:off x="2378700" y="1743775"/>
            <a:ext cx="0" cy="630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2" name="Google Shape;252;g3686b64d1d5_0_0"/>
          <p:cNvSpPr/>
          <p:nvPr/>
        </p:nvSpPr>
        <p:spPr>
          <a:xfrm>
            <a:off x="1039100" y="2981700"/>
            <a:ext cx="2679300" cy="504600"/>
          </a:xfrm>
          <a:prstGeom prst="trapezoid">
            <a:avLst>
              <a:gd fmla="val 95605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Capa 1</a:t>
            </a:r>
            <a:endParaRPr/>
          </a:p>
        </p:txBody>
      </p:sp>
      <p:sp>
        <p:nvSpPr>
          <p:cNvPr id="255" name="Google Shape;255;g3686b64d1d5_0_0"/>
          <p:cNvSpPr/>
          <p:nvPr/>
        </p:nvSpPr>
        <p:spPr>
          <a:xfrm rot="10800000">
            <a:off x="1039100" y="2297450"/>
            <a:ext cx="2679300" cy="504600"/>
          </a:xfrm>
          <a:prstGeom prst="trapezoid">
            <a:avLst>
              <a:gd fmla="val 95605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3686b64d1d5_0_0"/>
          <p:cNvSpPr txBox="1"/>
          <p:nvPr/>
        </p:nvSpPr>
        <p:spPr>
          <a:xfrm>
            <a:off x="2026225" y="2349650"/>
            <a:ext cx="9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Capa 2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86b64d1d5_0_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Mejorando el entrenamiento: Conexiones residuales</a:t>
            </a:r>
            <a:endParaRPr/>
          </a:p>
        </p:txBody>
      </p:sp>
      <p:sp>
        <p:nvSpPr>
          <p:cNvPr id="262" name="Google Shape;262;g3686b64d1d5_0_2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63" name="Google Shape;263;g3686b64d1d5_0_25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 i="1"/>
          </a:p>
        </p:txBody>
      </p:sp>
      <p:pic>
        <p:nvPicPr>
          <p:cNvPr id="264" name="Google Shape;264;g3686b64d1d5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975" y="1246900"/>
            <a:ext cx="2575300" cy="3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686b64d1d5_0_25"/>
          <p:cNvSpPr txBox="1"/>
          <p:nvPr/>
        </p:nvSpPr>
        <p:spPr>
          <a:xfrm>
            <a:off x="482425" y="1105900"/>
            <a:ext cx="46833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Las </a:t>
            </a:r>
            <a:r>
              <a:rPr b="1" lang="es" sz="1800">
                <a:solidFill>
                  <a:schemeClr val="dk2"/>
                </a:solidFill>
              </a:rPr>
              <a:t>conexiones residuales </a:t>
            </a:r>
            <a:r>
              <a:rPr lang="es" sz="1800">
                <a:solidFill>
                  <a:schemeClr val="dk2"/>
                </a:solidFill>
              </a:rPr>
              <a:t>permiten mitigar el olvido o la distorsión de información importante. A efectos prácticos: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6" name="Google Shape;266;g3686b64d1d5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994" y="2419800"/>
            <a:ext cx="3636600" cy="14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86b64d1d5_0_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Mejorando el entrenamiento: Normalización por capas</a:t>
            </a:r>
            <a:endParaRPr/>
          </a:p>
        </p:txBody>
      </p:sp>
      <p:sp>
        <p:nvSpPr>
          <p:cNvPr id="272" name="Google Shape;272;g3686b64d1d5_0_4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73" name="Google Shape;273;g3686b64d1d5_0_45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 i="1"/>
          </a:p>
        </p:txBody>
      </p:sp>
      <p:pic>
        <p:nvPicPr>
          <p:cNvPr id="274" name="Google Shape;274;g3686b64d1d5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6975" y="1246900"/>
            <a:ext cx="2575300" cy="31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686b64d1d5_0_45"/>
          <p:cNvSpPr txBox="1"/>
          <p:nvPr/>
        </p:nvSpPr>
        <p:spPr>
          <a:xfrm>
            <a:off x="482425" y="1105900"/>
            <a:ext cx="4683300" cy="34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2"/>
                </a:solidFill>
              </a:rPr>
              <a:t>Mitigar</a:t>
            </a:r>
            <a:r>
              <a:rPr lang="es" sz="1800">
                <a:solidFill>
                  <a:schemeClr val="dk2"/>
                </a:solidFill>
              </a:rPr>
              <a:t> explosión/desvanecimiento de gradiente estandarizando cada característica de los datos de entradas.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76" name="Google Shape;276;g3686b64d1d5_0_45"/>
          <p:cNvPicPr preferRelativeResize="0"/>
          <p:nvPr/>
        </p:nvPicPr>
        <p:blipFill rotWithShape="1">
          <a:blip r:embed="rId4">
            <a:alphaModFix/>
          </a:blip>
          <a:srcRect b="9814" l="64206" r="4381" t="25827"/>
          <a:stretch/>
        </p:blipFill>
        <p:spPr>
          <a:xfrm>
            <a:off x="571500" y="2162746"/>
            <a:ext cx="1974250" cy="227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686b64d1d5_0_45"/>
          <p:cNvPicPr preferRelativeResize="0"/>
          <p:nvPr/>
        </p:nvPicPr>
        <p:blipFill rotWithShape="1">
          <a:blip r:embed="rId5">
            <a:alphaModFix/>
          </a:blip>
          <a:srcRect b="0" l="6467" r="6020" t="0"/>
          <a:stretch/>
        </p:blipFill>
        <p:spPr>
          <a:xfrm>
            <a:off x="2611613" y="3277743"/>
            <a:ext cx="2939500" cy="1085207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3686b64d1d5_0_45"/>
          <p:cNvSpPr txBox="1"/>
          <p:nvPr/>
        </p:nvSpPr>
        <p:spPr>
          <a:xfrm>
            <a:off x="2581350" y="2389900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6"/>
              </a:rPr>
              <a:t>https://docs.pytorch.org/docs/stable/generated/torch.nn.LayerNorm.html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7da6f19eb_0_4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367da6f19eb_0_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0" name="Google Shape;80;g367da6f19e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275" y="438325"/>
            <a:ext cx="4928600" cy="29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367da6f19eb_0_4"/>
          <p:cNvSpPr txBox="1"/>
          <p:nvPr/>
        </p:nvSpPr>
        <p:spPr>
          <a:xfrm>
            <a:off x="1922075" y="3404875"/>
            <a:ext cx="575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Vaswani, A., Shazeer, N., Parmar, N., Uszkoreit, J., Jones, L., Gomez, A. N., ... &amp; Polosukhin, I. (2017). Attention is all you need. </a:t>
            </a:r>
            <a:r>
              <a:rPr i="1" lang="es"/>
              <a:t>Advances in neural information processing systems</a:t>
            </a:r>
            <a:r>
              <a:rPr lang="es"/>
              <a:t>, 30.</a:t>
            </a:r>
            <a:endParaRPr/>
          </a:p>
        </p:txBody>
      </p:sp>
      <p:sp>
        <p:nvSpPr>
          <p:cNvPr id="82" name="Google Shape;82;g367da6f19eb_0_4"/>
          <p:cNvSpPr txBox="1"/>
          <p:nvPr/>
        </p:nvSpPr>
        <p:spPr>
          <a:xfrm>
            <a:off x="1989575" y="4153125"/>
            <a:ext cx="5622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https://proceedings.neurips.cc/paper_files/paper/2017/file/3f5ee243547dee91fbd053c1c4a845aa-Paper.pdf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686b64d1d5_0_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Codificación posicional</a:t>
            </a:r>
            <a:endParaRPr/>
          </a:p>
        </p:txBody>
      </p:sp>
      <p:sp>
        <p:nvSpPr>
          <p:cNvPr id="284" name="Google Shape;284;g3686b64d1d5_0_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3686b64d1d5_0_5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86" name="Google Shape;286;g3686b64d1d5_0_56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/>
          </a:p>
        </p:txBody>
      </p:sp>
      <p:pic>
        <p:nvPicPr>
          <p:cNvPr id="287" name="Google Shape;287;g3686b64d1d5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2350" y="670100"/>
            <a:ext cx="3524250" cy="39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686b64d1d5_0_56"/>
          <p:cNvSpPr/>
          <p:nvPr/>
        </p:nvSpPr>
        <p:spPr>
          <a:xfrm>
            <a:off x="6747300" y="3065275"/>
            <a:ext cx="1476300" cy="4455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686b64d1d5_0_56"/>
          <p:cNvSpPr txBox="1"/>
          <p:nvPr/>
        </p:nvSpPr>
        <p:spPr>
          <a:xfrm>
            <a:off x="601175" y="2257475"/>
            <a:ext cx="427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4"/>
              </a:rPr>
              <a:t>https://erdem.pl/2021/05/understanding-positional-encoding-in-transformers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686b64d1d5_0_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Decodificador</a:t>
            </a:r>
            <a:endParaRPr/>
          </a:p>
        </p:txBody>
      </p:sp>
      <p:sp>
        <p:nvSpPr>
          <p:cNvPr id="295" name="Google Shape;295;g3686b64d1d5_0_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Es </a:t>
            </a:r>
            <a:r>
              <a:rPr b="1" lang="es"/>
              <a:t>muy similar </a:t>
            </a:r>
            <a:r>
              <a:rPr lang="es"/>
              <a:t>al codificador.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Posee </a:t>
            </a:r>
            <a:r>
              <a:rPr b="1" lang="es"/>
              <a:t>dos capas de</a:t>
            </a:r>
            <a:br>
              <a:rPr b="1" lang="es"/>
            </a:br>
            <a:r>
              <a:rPr b="1" lang="es"/>
              <a:t>atención</a:t>
            </a:r>
            <a:r>
              <a:rPr lang="es"/>
              <a:t>. La primera se</a:t>
            </a:r>
            <a:br>
              <a:rPr lang="es"/>
            </a:br>
            <a:r>
              <a:rPr lang="es"/>
              <a:t>denomina </a:t>
            </a:r>
            <a:r>
              <a:rPr i="1" lang="es"/>
              <a:t>enmascarada</a:t>
            </a:r>
            <a:r>
              <a:rPr lang="es"/>
              <a:t> y</a:t>
            </a:r>
            <a:br>
              <a:rPr lang="es"/>
            </a:br>
            <a:r>
              <a:rPr lang="es"/>
              <a:t>la segunda </a:t>
            </a:r>
            <a:r>
              <a:rPr i="1" lang="es"/>
              <a:t>cruzada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 salida se usa para</a:t>
            </a:r>
            <a:br>
              <a:rPr lang="es"/>
            </a:br>
            <a:r>
              <a:rPr lang="es"/>
              <a:t>realizar la </a:t>
            </a:r>
            <a:r>
              <a:rPr b="1" lang="es"/>
              <a:t>predicción</a:t>
            </a:r>
            <a:r>
              <a:rPr lang="es"/>
              <a:t>.</a:t>
            </a:r>
            <a:endParaRPr/>
          </a:p>
        </p:txBody>
      </p:sp>
      <p:sp>
        <p:nvSpPr>
          <p:cNvPr id="296" name="Google Shape;296;g3686b64d1d5_0_9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97" name="Google Shape;297;g3686b64d1d5_0_94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/>
          </a:p>
        </p:txBody>
      </p:sp>
      <p:pic>
        <p:nvPicPr>
          <p:cNvPr id="298" name="Google Shape;298;g3686b64d1d5_0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363" y="525900"/>
            <a:ext cx="4938938" cy="404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86b64d1d5_0_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Atención enmascarada</a:t>
            </a:r>
            <a:endParaRPr/>
          </a:p>
        </p:txBody>
      </p:sp>
      <p:sp>
        <p:nvSpPr>
          <p:cNvPr id="304" name="Google Shape;304;g3686b64d1d5_0_10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05" name="Google Shape;305;g3686b64d1d5_0_108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/>
          </a:p>
        </p:txBody>
      </p:sp>
      <p:sp>
        <p:nvSpPr>
          <p:cNvPr id="306" name="Google Shape;306;g3686b64d1d5_0_108"/>
          <p:cNvSpPr txBox="1"/>
          <p:nvPr/>
        </p:nvSpPr>
        <p:spPr>
          <a:xfrm>
            <a:off x="371100" y="1086775"/>
            <a:ext cx="3941100" cy="3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Un elemento </a:t>
            </a:r>
            <a:r>
              <a:rPr b="1" lang="es" sz="1800">
                <a:solidFill>
                  <a:schemeClr val="dk2"/>
                </a:solidFill>
              </a:rPr>
              <a:t>solo</a:t>
            </a:r>
            <a:r>
              <a:rPr lang="es" sz="1800">
                <a:solidFill>
                  <a:schemeClr val="dk2"/>
                </a:solidFill>
              </a:rPr>
              <a:t> puede atender a él mismo o a elementos que están </a:t>
            </a:r>
            <a:r>
              <a:rPr b="1" lang="es" sz="1800">
                <a:solidFill>
                  <a:schemeClr val="dk2"/>
                </a:solidFill>
              </a:rPr>
              <a:t>antes</a:t>
            </a:r>
            <a:r>
              <a:rPr lang="es" sz="1800">
                <a:solidFill>
                  <a:schemeClr val="dk2"/>
                </a:solidFill>
              </a:rPr>
              <a:t> que él.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Se emplea una </a:t>
            </a:r>
            <a:r>
              <a:rPr b="1" lang="es" sz="1800">
                <a:solidFill>
                  <a:schemeClr val="dk2"/>
                </a:solidFill>
              </a:rPr>
              <a:t>máscara</a:t>
            </a:r>
            <a:r>
              <a:rPr lang="es" sz="1800">
                <a:solidFill>
                  <a:schemeClr val="dk2"/>
                </a:solidFill>
              </a:rPr>
              <a:t> para anular las posiciones de la matriz que se correspondan con elementos posteriores.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07" name="Google Shape;307;g3686b64d1d5_0_108"/>
          <p:cNvPicPr preferRelativeResize="0"/>
          <p:nvPr/>
        </p:nvPicPr>
        <p:blipFill rotWithShape="1">
          <a:blip r:embed="rId3">
            <a:alphaModFix/>
          </a:blip>
          <a:srcRect b="2170" l="43569" r="0" t="-2170"/>
          <a:stretch/>
        </p:blipFill>
        <p:spPr>
          <a:xfrm>
            <a:off x="5009900" y="1145475"/>
            <a:ext cx="3347374" cy="27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686b64d1d5_0_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Atención cruzada</a:t>
            </a:r>
            <a:endParaRPr/>
          </a:p>
        </p:txBody>
      </p:sp>
      <p:sp>
        <p:nvSpPr>
          <p:cNvPr id="313" name="Google Shape;313;g3686b64d1d5_0_12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4" name="Google Shape;314;g3686b64d1d5_0_12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/>
          </a:p>
        </p:txBody>
      </p:sp>
      <p:sp>
        <p:nvSpPr>
          <p:cNvPr id="315" name="Google Shape;315;g3686b64d1d5_0_120"/>
          <p:cNvSpPr txBox="1"/>
          <p:nvPr/>
        </p:nvSpPr>
        <p:spPr>
          <a:xfrm>
            <a:off x="371100" y="1086775"/>
            <a:ext cx="3941100" cy="3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Logra que el decodificador se centre en los elementos de la entrada adecuados.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Las </a:t>
            </a:r>
            <a:r>
              <a:rPr b="1" lang="es" sz="1800">
                <a:solidFill>
                  <a:schemeClr val="dk2"/>
                </a:solidFill>
              </a:rPr>
              <a:t>claves</a:t>
            </a:r>
            <a:r>
              <a:rPr lang="es" sz="1800">
                <a:solidFill>
                  <a:schemeClr val="dk2"/>
                </a:solidFill>
              </a:rPr>
              <a:t> y los </a:t>
            </a:r>
            <a:r>
              <a:rPr b="1" lang="es" sz="1800">
                <a:solidFill>
                  <a:schemeClr val="dk2"/>
                </a:solidFill>
              </a:rPr>
              <a:t>valores</a:t>
            </a:r>
            <a:r>
              <a:rPr lang="es" sz="1800">
                <a:solidFill>
                  <a:schemeClr val="dk2"/>
                </a:solidFill>
              </a:rPr>
              <a:t> se obtienen de la salida de la pila de </a:t>
            </a:r>
            <a:r>
              <a:rPr b="1" lang="es" sz="1800">
                <a:solidFill>
                  <a:srgbClr val="1155CC"/>
                </a:solidFill>
              </a:rPr>
              <a:t>codificadores</a:t>
            </a:r>
            <a:r>
              <a:rPr lang="es" sz="1800">
                <a:solidFill>
                  <a:schemeClr val="dk2"/>
                </a:solidFill>
              </a:rPr>
              <a:t>, mientras que las </a:t>
            </a:r>
            <a:r>
              <a:rPr b="1" lang="es" sz="1800">
                <a:solidFill>
                  <a:schemeClr val="dk2"/>
                </a:solidFill>
              </a:rPr>
              <a:t>consultas</a:t>
            </a:r>
            <a:r>
              <a:rPr lang="es" sz="1800">
                <a:solidFill>
                  <a:schemeClr val="dk2"/>
                </a:solidFill>
              </a:rPr>
              <a:t> se obtienen a partir de la entrada del </a:t>
            </a:r>
            <a:r>
              <a:rPr b="1" lang="es" sz="1800">
                <a:solidFill>
                  <a:srgbClr val="38761D"/>
                </a:solidFill>
              </a:rPr>
              <a:t>decodificador</a:t>
            </a:r>
            <a:r>
              <a:rPr lang="es" sz="1800">
                <a:solidFill>
                  <a:schemeClr val="dk2"/>
                </a:solidFill>
              </a:rPr>
              <a:t>.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16" name="Google Shape;316;g3686b64d1d5_0_120"/>
          <p:cNvPicPr preferRelativeResize="0"/>
          <p:nvPr/>
        </p:nvPicPr>
        <p:blipFill rotWithShape="1">
          <a:blip r:embed="rId3">
            <a:alphaModFix/>
          </a:blip>
          <a:srcRect b="23704" l="0" r="0" t="0"/>
          <a:stretch/>
        </p:blipFill>
        <p:spPr>
          <a:xfrm>
            <a:off x="4449775" y="1351788"/>
            <a:ext cx="4526999" cy="244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86b64d1d5_0_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Inferencia</a:t>
            </a:r>
            <a:endParaRPr/>
          </a:p>
        </p:txBody>
      </p:sp>
      <p:sp>
        <p:nvSpPr>
          <p:cNvPr id="322" name="Google Shape;322;g3686b64d1d5_0_12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23" name="Google Shape;323;g3686b64d1d5_0_129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/>
          </a:p>
        </p:txBody>
      </p:sp>
      <p:pic>
        <p:nvPicPr>
          <p:cNvPr id="324" name="Google Shape;324;g3686b64d1d5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50" y="1658400"/>
            <a:ext cx="5505502" cy="30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3686b64d1d5_0_129"/>
          <p:cNvSpPr txBox="1"/>
          <p:nvPr/>
        </p:nvSpPr>
        <p:spPr>
          <a:xfrm>
            <a:off x="385950" y="964850"/>
            <a:ext cx="838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La entrada se procesa en la pila de decodificadores. Su salida es usada por la pila de decodificadores para realizar la tarea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86b64d1d5_0_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Inferencia</a:t>
            </a:r>
            <a:endParaRPr/>
          </a:p>
        </p:txBody>
      </p:sp>
      <p:sp>
        <p:nvSpPr>
          <p:cNvPr id="331" name="Google Shape;331;g3686b64d1d5_0_14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2" name="Google Shape;332;g3686b64d1d5_0_142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un </a:t>
            </a:r>
            <a:r>
              <a:rPr i="1" lang="es"/>
              <a:t>Transformer?</a:t>
            </a:r>
            <a:endParaRPr/>
          </a:p>
        </p:txBody>
      </p:sp>
      <p:pic>
        <p:nvPicPr>
          <p:cNvPr id="333" name="Google Shape;333;g3686b64d1d5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9250" y="1703750"/>
            <a:ext cx="5505502" cy="302457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g3686b64d1d5_0_142"/>
          <p:cNvSpPr txBox="1"/>
          <p:nvPr/>
        </p:nvSpPr>
        <p:spPr>
          <a:xfrm>
            <a:off x="385950" y="964850"/>
            <a:ext cx="8387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La inferencia finaliza tras emitir una cantidad de elementos predeterminada o cuando el modelo lo considera conveniente.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7da6f19eb_0_33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3</a:t>
            </a:r>
            <a:endParaRPr/>
          </a:p>
        </p:txBody>
      </p:sp>
      <p:sp>
        <p:nvSpPr>
          <p:cNvPr id="340" name="Google Shape;340;g367da6f19eb_0_33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341" name="Google Shape;341;g367da6f19eb_0_33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2" name="Google Shape;342;g367da6f19eb_0_33"/>
          <p:cNvSpPr txBox="1"/>
          <p:nvPr>
            <p:ph idx="2" type="title"/>
          </p:nvPr>
        </p:nvSpPr>
        <p:spPr>
          <a:xfrm>
            <a:off x="5162400" y="1852500"/>
            <a:ext cx="36699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22"/>
              <a:buNone/>
            </a:pPr>
            <a:r>
              <a:rPr lang="es"/>
              <a:t>Aplicaciones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86b64d1d5_0_1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Modularidad</a:t>
            </a:r>
            <a:endParaRPr/>
          </a:p>
        </p:txBody>
      </p:sp>
      <p:sp>
        <p:nvSpPr>
          <p:cNvPr id="348" name="Google Shape;348;g3686b64d1d5_0_158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9" name="Google Shape;349;g3686b64d1d5_0_158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  <p:sp>
        <p:nvSpPr>
          <p:cNvPr id="350" name="Google Shape;350;g3686b64d1d5_0_158"/>
          <p:cNvSpPr txBox="1"/>
          <p:nvPr/>
        </p:nvSpPr>
        <p:spPr>
          <a:xfrm>
            <a:off x="311700" y="964850"/>
            <a:ext cx="8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En función de la tarea usaremos los </a:t>
            </a:r>
            <a:r>
              <a:rPr i="1" lang="es" sz="1800">
                <a:solidFill>
                  <a:schemeClr val="dk2"/>
                </a:solidFill>
              </a:rPr>
              <a:t>encoders</a:t>
            </a:r>
            <a:r>
              <a:rPr lang="es" sz="1800">
                <a:solidFill>
                  <a:schemeClr val="dk2"/>
                </a:solidFill>
              </a:rPr>
              <a:t>, los </a:t>
            </a:r>
            <a:r>
              <a:rPr i="1" lang="es" sz="1800">
                <a:solidFill>
                  <a:schemeClr val="dk2"/>
                </a:solidFill>
              </a:rPr>
              <a:t>decoders</a:t>
            </a:r>
            <a:r>
              <a:rPr lang="es" sz="1800">
                <a:solidFill>
                  <a:schemeClr val="dk2"/>
                </a:solidFill>
              </a:rPr>
              <a:t> o ambos.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1" name="Google Shape;351;g3686b64d1d5_0_158"/>
          <p:cNvSpPr/>
          <p:nvPr/>
        </p:nvSpPr>
        <p:spPr>
          <a:xfrm>
            <a:off x="612650" y="2203875"/>
            <a:ext cx="2062800" cy="7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Encoder</a:t>
            </a:r>
            <a:endParaRPr sz="2100"/>
          </a:p>
        </p:txBody>
      </p:sp>
      <p:sp>
        <p:nvSpPr>
          <p:cNvPr id="352" name="Google Shape;352;g3686b64d1d5_0_158"/>
          <p:cNvSpPr/>
          <p:nvPr/>
        </p:nvSpPr>
        <p:spPr>
          <a:xfrm>
            <a:off x="3529525" y="2203875"/>
            <a:ext cx="2062800" cy="7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Decoder</a:t>
            </a:r>
            <a:endParaRPr sz="2100"/>
          </a:p>
        </p:txBody>
      </p:sp>
      <p:sp>
        <p:nvSpPr>
          <p:cNvPr id="353" name="Google Shape;353;g3686b64d1d5_0_158"/>
          <p:cNvSpPr/>
          <p:nvPr/>
        </p:nvSpPr>
        <p:spPr>
          <a:xfrm>
            <a:off x="6335050" y="2203875"/>
            <a:ext cx="2062800" cy="71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Encoder-Decoder</a:t>
            </a:r>
            <a:endParaRPr sz="2100"/>
          </a:p>
        </p:txBody>
      </p:sp>
      <p:sp>
        <p:nvSpPr>
          <p:cNvPr id="354" name="Google Shape;354;g3686b64d1d5_0_158"/>
          <p:cNvSpPr txBox="1"/>
          <p:nvPr/>
        </p:nvSpPr>
        <p:spPr>
          <a:xfrm>
            <a:off x="612650" y="2958925"/>
            <a:ext cx="20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Entender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5" name="Google Shape;355;g3686b64d1d5_0_158"/>
          <p:cNvSpPr txBox="1"/>
          <p:nvPr/>
        </p:nvSpPr>
        <p:spPr>
          <a:xfrm>
            <a:off x="3473850" y="2958925"/>
            <a:ext cx="20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Generar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56" name="Google Shape;356;g3686b64d1d5_0_158"/>
          <p:cNvSpPr txBox="1"/>
          <p:nvPr/>
        </p:nvSpPr>
        <p:spPr>
          <a:xfrm>
            <a:off x="6335050" y="2958925"/>
            <a:ext cx="2062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Ambos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686b64d1d5_0_2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Tareas</a:t>
            </a:r>
            <a:endParaRPr/>
          </a:p>
        </p:txBody>
      </p:sp>
      <p:sp>
        <p:nvSpPr>
          <p:cNvPr id="362" name="Google Shape;362;g3686b64d1d5_0_209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63" name="Google Shape;363;g3686b64d1d5_0_209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  <p:sp>
        <p:nvSpPr>
          <p:cNvPr id="364" name="Google Shape;364;g3686b64d1d5_0_209"/>
          <p:cNvSpPr txBox="1"/>
          <p:nvPr/>
        </p:nvSpPr>
        <p:spPr>
          <a:xfrm>
            <a:off x="311700" y="964850"/>
            <a:ext cx="8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Clasificación de audio y reconocimiento automático del habla: Wav2Vec2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65" name="Google Shape;365;g3686b64d1d5_0_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925" y="1426550"/>
            <a:ext cx="5890051" cy="314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686b64d1d5_0_2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Tareas</a:t>
            </a:r>
            <a:endParaRPr/>
          </a:p>
        </p:txBody>
      </p:sp>
      <p:sp>
        <p:nvSpPr>
          <p:cNvPr id="371" name="Google Shape;371;g3686b64d1d5_0_23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72" name="Google Shape;372;g3686b64d1d5_0_235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  <p:sp>
        <p:nvSpPr>
          <p:cNvPr id="373" name="Google Shape;373;g3686b64d1d5_0_235"/>
          <p:cNvSpPr txBox="1"/>
          <p:nvPr/>
        </p:nvSpPr>
        <p:spPr>
          <a:xfrm>
            <a:off x="311700" y="964850"/>
            <a:ext cx="8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Clasificación de imágenes: ViT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74" name="Google Shape;374;g3686b64d1d5_0_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2550" y="1426550"/>
            <a:ext cx="6258949" cy="316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50317be2f_0_0"/>
          <p:cNvSpPr txBox="1"/>
          <p:nvPr>
            <p:ph type="title"/>
          </p:nvPr>
        </p:nvSpPr>
        <p:spPr>
          <a:xfrm>
            <a:off x="295700" y="2150850"/>
            <a:ext cx="42705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88" name="Google Shape;88;g2e50317be2f_0_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/>
          </a:p>
        </p:txBody>
      </p:sp>
      <p:sp>
        <p:nvSpPr>
          <p:cNvPr id="89" name="Google Shape;89;g2e50317be2f_0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0" name="Google Shape;90;g2e50317be2f_0_0"/>
          <p:cNvSpPr txBox="1"/>
          <p:nvPr>
            <p:ph idx="2" type="title"/>
          </p:nvPr>
        </p:nvSpPr>
        <p:spPr>
          <a:xfrm>
            <a:off x="5162400" y="1852500"/>
            <a:ext cx="3669900" cy="14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22"/>
              <a:buNone/>
            </a:pPr>
            <a:r>
              <a:rPr lang="es"/>
              <a:t>Motivación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686b64d1d5_0_2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Tareas</a:t>
            </a:r>
            <a:endParaRPr/>
          </a:p>
        </p:txBody>
      </p:sp>
      <p:sp>
        <p:nvSpPr>
          <p:cNvPr id="380" name="Google Shape;380;g3686b64d1d5_0_27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81" name="Google Shape;381;g3686b64d1d5_0_274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  <p:sp>
        <p:nvSpPr>
          <p:cNvPr id="382" name="Google Shape;382;g3686b64d1d5_0_274"/>
          <p:cNvSpPr txBox="1"/>
          <p:nvPr/>
        </p:nvSpPr>
        <p:spPr>
          <a:xfrm>
            <a:off x="311700" y="964850"/>
            <a:ext cx="8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Generación y clasificación de texto: GPT-2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3" name="Google Shape;383;g3686b64d1d5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25" y="1396675"/>
            <a:ext cx="7420050" cy="32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686b64d1d5_0_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Tareas</a:t>
            </a:r>
            <a:endParaRPr/>
          </a:p>
        </p:txBody>
      </p:sp>
      <p:sp>
        <p:nvSpPr>
          <p:cNvPr id="389" name="Google Shape;389;g3686b64d1d5_0_24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90" name="Google Shape;390;g3686b64d1d5_0_244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  <p:sp>
        <p:nvSpPr>
          <p:cNvPr id="391" name="Google Shape;391;g3686b64d1d5_0_244"/>
          <p:cNvSpPr txBox="1"/>
          <p:nvPr/>
        </p:nvSpPr>
        <p:spPr>
          <a:xfrm>
            <a:off x="311700" y="964850"/>
            <a:ext cx="8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Generación de mallas de triángulos: MeshGPT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2" name="Google Shape;392;g3686b64d1d5_0_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00" y="1426550"/>
            <a:ext cx="4291375" cy="310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3686b64d1d5_0_244" title="ezgif-82e9e3f95fdcc4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6425" y="1137100"/>
            <a:ext cx="1914982" cy="34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686b64d1d5_0_2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Tareas</a:t>
            </a:r>
            <a:endParaRPr/>
          </a:p>
        </p:txBody>
      </p:sp>
      <p:sp>
        <p:nvSpPr>
          <p:cNvPr id="399" name="Google Shape;399;g3686b64d1d5_0_226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0" name="Google Shape;400;g3686b64d1d5_0_226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  <p:sp>
        <p:nvSpPr>
          <p:cNvPr id="401" name="Google Shape;401;g3686b64d1d5_0_226"/>
          <p:cNvSpPr txBox="1"/>
          <p:nvPr/>
        </p:nvSpPr>
        <p:spPr>
          <a:xfrm>
            <a:off x="311700" y="964850"/>
            <a:ext cx="8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</a:rPr>
              <a:t>Detección de objetos: DETR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402" name="Google Shape;402;g3686b64d1d5_0_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" y="1697700"/>
            <a:ext cx="83439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691e0d08b4_1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pre-entrenados y Modelos fundacionales</a:t>
            </a:r>
            <a:endParaRPr/>
          </a:p>
        </p:txBody>
      </p:sp>
      <p:sp>
        <p:nvSpPr>
          <p:cNvPr id="408" name="Google Shape;408;g3691e0d08b4_1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09" name="Google Shape;409;g3691e0d08b4_1_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  <p:sp>
        <p:nvSpPr>
          <p:cNvPr id="410" name="Google Shape;410;g3691e0d08b4_1_0"/>
          <p:cNvSpPr txBox="1"/>
          <p:nvPr/>
        </p:nvSpPr>
        <p:spPr>
          <a:xfrm>
            <a:off x="311700" y="964850"/>
            <a:ext cx="8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11" name="Google Shape;411;g3691e0d08b4_1_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La evolución de la IA muestra un </a:t>
            </a:r>
            <a:r>
              <a:rPr b="1" lang="es" sz="1800">
                <a:solidFill>
                  <a:srgbClr val="000000"/>
                </a:solidFill>
              </a:rPr>
              <a:t>aumento </a:t>
            </a:r>
            <a:r>
              <a:rPr lang="es" sz="1800">
                <a:solidFill>
                  <a:srgbClr val="000000"/>
                </a:solidFill>
              </a:rPr>
              <a:t>en la </a:t>
            </a:r>
            <a:r>
              <a:rPr b="1" lang="es" sz="1800">
                <a:solidFill>
                  <a:srgbClr val="000000"/>
                </a:solidFill>
              </a:rPr>
              <a:t>emergencia </a:t>
            </a:r>
            <a:r>
              <a:rPr lang="es" sz="1800">
                <a:solidFill>
                  <a:srgbClr val="000000"/>
                </a:solidFill>
              </a:rPr>
              <a:t>de capacidades y la </a:t>
            </a:r>
            <a:r>
              <a:rPr b="1" lang="es" sz="1800">
                <a:solidFill>
                  <a:srgbClr val="000000"/>
                </a:solidFill>
              </a:rPr>
              <a:t>homogeneización </a:t>
            </a:r>
            <a:r>
              <a:rPr lang="es" sz="1800">
                <a:solidFill>
                  <a:srgbClr val="000000"/>
                </a:solidFill>
              </a:rPr>
              <a:t>de algoritmos, arquitecturas y modelos.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12" name="Google Shape;412;g3691e0d08b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21175"/>
            <a:ext cx="8520599" cy="172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691e0d08b4_1_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pre-entrenados y Modelos fundacionales</a:t>
            </a:r>
            <a:endParaRPr/>
          </a:p>
        </p:txBody>
      </p:sp>
      <p:sp>
        <p:nvSpPr>
          <p:cNvPr id="418" name="Google Shape;418;g3691e0d08b4_1_24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19" name="Google Shape;419;g3691e0d08b4_1_24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  <p:sp>
        <p:nvSpPr>
          <p:cNvPr id="420" name="Google Shape;420;g3691e0d08b4_1_24"/>
          <p:cNvSpPr txBox="1"/>
          <p:nvPr/>
        </p:nvSpPr>
        <p:spPr>
          <a:xfrm>
            <a:off x="311700" y="964850"/>
            <a:ext cx="8387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graphicFrame>
        <p:nvGraphicFramePr>
          <p:cNvPr id="421" name="Google Shape;421;g3691e0d08b4_1_24"/>
          <p:cNvGraphicFramePr/>
          <p:nvPr/>
        </p:nvGraphicFramePr>
        <p:xfrm>
          <a:off x="952500" y="235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{F00BE85A-8A9A-4817-BAD6-5C42538FAD9D}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/>
                        <a:t>Emerge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600"/>
                        <a:t>Homogeneización de</a:t>
                      </a:r>
                      <a:endParaRPr sz="16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Aprendizaje Automático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Aprender</a:t>
                      </a:r>
                      <a:r>
                        <a:rPr lang="es"/>
                        <a:t> a partir de la experiencia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Un </a:t>
                      </a:r>
                      <a:r>
                        <a:rPr b="1" lang="es"/>
                        <a:t>algoritmo </a:t>
                      </a:r>
                      <a:r>
                        <a:rPr lang="es"/>
                        <a:t>puede servir para varias tareas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Aprendizaje Profundo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Integración del aprendizaje de la </a:t>
                      </a:r>
                      <a:r>
                        <a:rPr b="1" lang="es"/>
                        <a:t>representación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La </a:t>
                      </a:r>
                      <a:r>
                        <a:rPr b="1" lang="es"/>
                        <a:t>neurona artificial</a:t>
                      </a:r>
                      <a:r>
                        <a:rPr lang="es"/>
                        <a:t> como su base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Modelos Fundacionales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/>
                        <a:t>Nuevas</a:t>
                      </a:r>
                      <a:r>
                        <a:rPr lang="es"/>
                        <a:t> funcionalidades debido a su tamaño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Un </a:t>
                      </a:r>
                      <a:r>
                        <a:rPr b="1" lang="es"/>
                        <a:t>modelo </a:t>
                      </a:r>
                      <a:r>
                        <a:rPr lang="es"/>
                        <a:t>puede servir para varias tareas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22" name="Google Shape;422;g3691e0d08b4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857" y="964850"/>
            <a:ext cx="6240281" cy="1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691e0d08b4_1_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pre-entrenados y Modelos fundacionales</a:t>
            </a:r>
            <a:endParaRPr/>
          </a:p>
        </p:txBody>
      </p:sp>
      <p:sp>
        <p:nvSpPr>
          <p:cNvPr id="428" name="Google Shape;428;g3691e0d08b4_1_1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29" name="Google Shape;429;g3691e0d08b4_1_1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  <p:pic>
        <p:nvPicPr>
          <p:cNvPr id="430" name="Google Shape;430;g3691e0d08b4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250" y="926600"/>
            <a:ext cx="558994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3691e0d08b4_1_10"/>
          <p:cNvSpPr/>
          <p:nvPr/>
        </p:nvSpPr>
        <p:spPr>
          <a:xfrm>
            <a:off x="1438138" y="1067750"/>
            <a:ext cx="1599600" cy="540000"/>
          </a:xfrm>
          <a:prstGeom prst="rect">
            <a:avLst/>
          </a:prstGeom>
          <a:solidFill>
            <a:srgbClr val="EAA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Pre-trained (la base)</a:t>
            </a:r>
            <a:endParaRPr sz="1800"/>
          </a:p>
        </p:txBody>
      </p:sp>
      <p:cxnSp>
        <p:nvCxnSpPr>
          <p:cNvPr id="432" name="Google Shape;432;g3691e0d08b4_1_10"/>
          <p:cNvCxnSpPr>
            <a:stCxn id="431" idx="3"/>
          </p:cNvCxnSpPr>
          <p:nvPr/>
        </p:nvCxnSpPr>
        <p:spPr>
          <a:xfrm>
            <a:off x="3037738" y="1337750"/>
            <a:ext cx="903000" cy="1189800"/>
          </a:xfrm>
          <a:prstGeom prst="bentConnector2">
            <a:avLst/>
          </a:prstGeom>
          <a:noFill/>
          <a:ln cap="flat" cmpd="sng" w="38100">
            <a:solidFill>
              <a:srgbClr val="EAAC8B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g3691e0d08b4_1_10"/>
          <p:cNvSpPr/>
          <p:nvPr/>
        </p:nvSpPr>
        <p:spPr>
          <a:xfrm>
            <a:off x="7283901" y="2567088"/>
            <a:ext cx="1698300" cy="540000"/>
          </a:xfrm>
          <a:prstGeom prst="rect">
            <a:avLst/>
          </a:prstGeom>
          <a:solidFill>
            <a:srgbClr val="EAA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Adapted</a:t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/>
              <a:t>(especializado)</a:t>
            </a:r>
            <a:endParaRPr sz="1700"/>
          </a:p>
        </p:txBody>
      </p:sp>
      <p:sp>
        <p:nvSpPr>
          <p:cNvPr id="434" name="Google Shape;434;g3691e0d08b4_1_10"/>
          <p:cNvSpPr/>
          <p:nvPr/>
        </p:nvSpPr>
        <p:spPr>
          <a:xfrm>
            <a:off x="7012350" y="857975"/>
            <a:ext cx="227400" cy="3889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38100">
            <a:solidFill>
              <a:srgbClr val="EAAC8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67da6f19eb_0_40"/>
          <p:cNvSpPr txBox="1"/>
          <p:nvPr>
            <p:ph idx="4294967295" type="ctrTitle"/>
          </p:nvPr>
        </p:nvSpPr>
        <p:spPr>
          <a:xfrm>
            <a:off x="688200" y="549725"/>
            <a:ext cx="77676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0" i="0" lang="es" sz="283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Introducción al Deep Learning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b="0" i="0" sz="15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s" sz="2830"/>
              <a:t>Día 4: Arquitecturas Avanzadas. Transformers</a:t>
            </a:r>
            <a:endParaRPr b="0" i="0" sz="283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g367da6f19eb_0_40"/>
          <p:cNvSpPr txBox="1"/>
          <p:nvPr>
            <p:ph idx="1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5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686b64d1d5_0_19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46" name="Google Shape;446;g3686b64d1d5_0_19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Recursos adicionales</a:t>
            </a:r>
            <a:endParaRPr/>
          </a:p>
        </p:txBody>
      </p:sp>
      <p:sp>
        <p:nvSpPr>
          <p:cNvPr id="447" name="Google Shape;447;g3686b64d1d5_0_190"/>
          <p:cNvSpPr txBox="1"/>
          <p:nvPr/>
        </p:nvSpPr>
        <p:spPr>
          <a:xfrm>
            <a:off x="311700" y="972250"/>
            <a:ext cx="8387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https://jalammar.github.io/illustrated-transformer/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 u="sng">
                <a:solidFill>
                  <a:schemeClr val="hlink"/>
                </a:solidFill>
                <a:hlinkClick r:id="rId4"/>
              </a:rPr>
              <a:t>https://llm-class.github.io/schedule.html</a:t>
            </a:r>
            <a:r>
              <a:rPr lang="es" sz="1800">
                <a:solidFill>
                  <a:schemeClr val="dk2"/>
                </a:solidFill>
              </a:rPr>
              <a:t> (Week 4 lectures)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Implementación (no optimizada) de un transformer desde cero </a:t>
            </a:r>
            <a:r>
              <a:rPr lang="es" sz="1800" u="sng">
                <a:solidFill>
                  <a:schemeClr val="hlink"/>
                </a:solidFill>
                <a:hlinkClick r:id="rId5"/>
              </a:rPr>
              <a:t>https://github.com/mgermanm0/transformer-pytorch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Zhang, A., Lipton, Z. C., Li, M., &amp; Smola, A. J. (2023). Dive into deep learning. Cambridge University Press. - https://d2l.ai/ </a:t>
            </a:r>
            <a:r>
              <a:rPr lang="es" sz="1800" u="sng">
                <a:solidFill>
                  <a:schemeClr val="hlink"/>
                </a:solidFill>
                <a:hlinkClick r:id="rId6"/>
              </a:rPr>
              <a:t>https://arxiv.org/abs/2106.11342</a:t>
            </a:r>
            <a:r>
              <a:rPr lang="es" sz="1800">
                <a:solidFill>
                  <a:schemeClr val="dk2"/>
                </a:solidFill>
              </a:rPr>
              <a:t> Capítulo 11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Ejemplos HuggingFace</a:t>
            </a:r>
            <a:br>
              <a:rPr lang="es" sz="1800">
                <a:solidFill>
                  <a:schemeClr val="dk2"/>
                </a:solidFill>
              </a:rPr>
            </a:br>
            <a:r>
              <a:rPr lang="es" sz="1800" u="sng">
                <a:solidFill>
                  <a:schemeClr val="hlink"/>
                </a:solidFill>
                <a:hlinkClick r:id="rId7"/>
              </a:rPr>
              <a:t>https://huggingface.co/docs/transformers/notebooks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s" sz="1800">
                <a:solidFill>
                  <a:schemeClr val="dk2"/>
                </a:solidFill>
              </a:rPr>
              <a:t>Ejemplos detallados de las tareas</a:t>
            </a:r>
            <a:br>
              <a:rPr lang="es" sz="1800">
                <a:solidFill>
                  <a:schemeClr val="dk2"/>
                </a:solidFill>
              </a:rPr>
            </a:br>
            <a:r>
              <a:rPr lang="es" sz="1800" u="sng">
                <a:solidFill>
                  <a:schemeClr val="hlink"/>
                </a:solidFill>
                <a:hlinkClick r:id="rId8"/>
              </a:rPr>
              <a:t>https://huggingface.co/docs/transformers/tasks_explained</a:t>
            </a:r>
            <a:br>
              <a:rPr lang="es" sz="1800">
                <a:solidFill>
                  <a:schemeClr val="dk2"/>
                </a:solidFill>
              </a:rPr>
            </a:br>
            <a:br>
              <a:rPr lang="es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8" name="Google Shape;448;g3686b64d1d5_0_1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Material Complementario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68537d9298_0_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</a:t>
            </a:r>
            <a:r>
              <a:rPr i="1" lang="es"/>
              <a:t>sequence-to-sequence</a:t>
            </a:r>
            <a:endParaRPr/>
          </a:p>
        </p:txBody>
      </p:sp>
      <p:sp>
        <p:nvSpPr>
          <p:cNvPr id="96" name="Google Shape;96;g368537d9298_0_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7" name="Google Shape;97;g368537d9298_0_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	</a:t>
            </a:r>
            <a:endParaRPr/>
          </a:p>
        </p:txBody>
      </p:sp>
      <p:sp>
        <p:nvSpPr>
          <p:cNvPr id="98" name="Google Shape;98;g368537d9298_0_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g368537d929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125" y="1247800"/>
            <a:ext cx="6959501" cy="32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68537d9298_0_0"/>
          <p:cNvSpPr/>
          <p:nvPr/>
        </p:nvSpPr>
        <p:spPr>
          <a:xfrm>
            <a:off x="1980025" y="2131525"/>
            <a:ext cx="2926500" cy="939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68537d9298_0_0"/>
          <p:cNvSpPr/>
          <p:nvPr/>
        </p:nvSpPr>
        <p:spPr>
          <a:xfrm>
            <a:off x="5301600" y="2131525"/>
            <a:ext cx="2269200" cy="106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68537d9298_0_0"/>
          <p:cNvSpPr txBox="1"/>
          <p:nvPr/>
        </p:nvSpPr>
        <p:spPr>
          <a:xfrm>
            <a:off x="484900" y="1524525"/>
            <a:ext cx="70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dk1"/>
                </a:solidFill>
              </a:rPr>
              <a:t>RNN</a:t>
            </a:r>
            <a:endParaRPr b="1" sz="1800">
              <a:solidFill>
                <a:schemeClr val="dk1"/>
              </a:solidFill>
            </a:endParaRPr>
          </a:p>
        </p:txBody>
      </p:sp>
      <p:cxnSp>
        <p:nvCxnSpPr>
          <p:cNvPr id="103" name="Google Shape;103;g368537d9298_0_0"/>
          <p:cNvCxnSpPr>
            <a:stCxn id="102" idx="3"/>
            <a:endCxn id="100" idx="1"/>
          </p:cNvCxnSpPr>
          <p:nvPr/>
        </p:nvCxnSpPr>
        <p:spPr>
          <a:xfrm>
            <a:off x="1194100" y="1755375"/>
            <a:ext cx="786000" cy="845700"/>
          </a:xfrm>
          <a:prstGeom prst="straightConnector1">
            <a:avLst/>
          </a:prstGeom>
          <a:noFill/>
          <a:ln cap="flat" cmpd="sng" w="28575">
            <a:solidFill>
              <a:srgbClr val="ADC46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g368537d9298_0_0"/>
          <p:cNvCxnSpPr>
            <a:stCxn id="102" idx="3"/>
            <a:endCxn id="101" idx="0"/>
          </p:cNvCxnSpPr>
          <p:nvPr/>
        </p:nvCxnSpPr>
        <p:spPr>
          <a:xfrm>
            <a:off x="1194100" y="1755375"/>
            <a:ext cx="5242200" cy="376200"/>
          </a:xfrm>
          <a:prstGeom prst="straightConnector1">
            <a:avLst/>
          </a:prstGeom>
          <a:noFill/>
          <a:ln cap="flat" cmpd="sng" w="28575">
            <a:solidFill>
              <a:srgbClr val="ADC46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8537d9298_1_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</a:t>
            </a:r>
            <a:r>
              <a:rPr i="1" lang="es"/>
              <a:t>sequence-to-sequence</a:t>
            </a:r>
            <a:endParaRPr/>
          </a:p>
        </p:txBody>
      </p:sp>
      <p:sp>
        <p:nvSpPr>
          <p:cNvPr id="110" name="Google Shape;110;g368537d9298_1_2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1" name="Google Shape;111;g368537d9298_1_2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	</a:t>
            </a:r>
            <a:endParaRPr/>
          </a:p>
        </p:txBody>
      </p:sp>
      <p:sp>
        <p:nvSpPr>
          <p:cNvPr id="112" name="Google Shape;112;g368537d9298_1_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lo largo del tiempo, aparecen </a:t>
            </a:r>
            <a:r>
              <a:rPr lang="es"/>
              <a:t>mejoras</a:t>
            </a:r>
            <a:r>
              <a:rPr lang="es"/>
              <a:t> que aumentan el rendimiento de las RNN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3" name="Google Shape;113;g368537d9298_1_20"/>
          <p:cNvSpPr/>
          <p:nvPr/>
        </p:nvSpPr>
        <p:spPr>
          <a:xfrm>
            <a:off x="599900" y="1741775"/>
            <a:ext cx="2747400" cy="6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Bidireccionalidad</a:t>
            </a:r>
            <a:endParaRPr b="1" sz="1800"/>
          </a:p>
        </p:txBody>
      </p:sp>
      <p:pic>
        <p:nvPicPr>
          <p:cNvPr id="114" name="Google Shape;114;g368537d9298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925" y="1671475"/>
            <a:ext cx="3084800" cy="28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8537d9298_1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Modelos </a:t>
            </a:r>
            <a:r>
              <a:rPr i="1" lang="es"/>
              <a:t>sequence-to-sequence</a:t>
            </a:r>
            <a:endParaRPr/>
          </a:p>
        </p:txBody>
      </p:sp>
      <p:sp>
        <p:nvSpPr>
          <p:cNvPr id="120" name="Google Shape;120;g368537d9298_1_35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1" name="Google Shape;121;g368537d9298_1_35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	</a:t>
            </a:r>
            <a:endParaRPr/>
          </a:p>
        </p:txBody>
      </p:sp>
      <p:sp>
        <p:nvSpPr>
          <p:cNvPr id="122" name="Google Shape;122;g368537d9298_1_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lo largo del tiempo, aparecen mejoras que aumentan el rendimiento de las RNN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3" name="Google Shape;123;g368537d9298_1_35"/>
          <p:cNvSpPr/>
          <p:nvPr/>
        </p:nvSpPr>
        <p:spPr>
          <a:xfrm>
            <a:off x="599900" y="1741775"/>
            <a:ext cx="2747400" cy="6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Bidireccionalidad</a:t>
            </a:r>
            <a:endParaRPr sz="1800"/>
          </a:p>
        </p:txBody>
      </p:sp>
      <p:sp>
        <p:nvSpPr>
          <p:cNvPr id="124" name="Google Shape;124;g368537d9298_1_35"/>
          <p:cNvSpPr/>
          <p:nvPr/>
        </p:nvSpPr>
        <p:spPr>
          <a:xfrm>
            <a:off x="599900" y="2579975"/>
            <a:ext cx="2747400" cy="6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/>
              <a:t>Atención</a:t>
            </a:r>
            <a:endParaRPr b="1" sz="1800"/>
          </a:p>
        </p:txBody>
      </p:sp>
      <p:pic>
        <p:nvPicPr>
          <p:cNvPr id="125" name="Google Shape;125;g368537d9298_1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148" y="1571225"/>
            <a:ext cx="2347549" cy="3019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368537d9298_1_35"/>
          <p:cNvSpPr txBox="1"/>
          <p:nvPr/>
        </p:nvSpPr>
        <p:spPr>
          <a:xfrm>
            <a:off x="599900" y="3721075"/>
            <a:ext cx="348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000000"/>
                </a:solidFill>
              </a:rPr>
              <a:t>Bahdanau, D., Cho, K., &amp; Bengio, Y. (2014). </a:t>
            </a:r>
            <a:r>
              <a:rPr i="1" lang="es" sz="1100">
                <a:solidFill>
                  <a:srgbClr val="000000"/>
                </a:solidFill>
              </a:rPr>
              <a:t>Neural Machine Translation by Jointly Learning to Align and Translate</a:t>
            </a:r>
            <a:r>
              <a:rPr lang="es" sz="1100">
                <a:solidFill>
                  <a:srgbClr val="000000"/>
                </a:solidFill>
              </a:rPr>
              <a:t>. http://arxiv.org/abs/1409.0473</a:t>
            </a:r>
            <a:endParaRPr sz="11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8537d9298_1_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Sin embargo, la triada sigue presente…</a:t>
            </a:r>
            <a:endParaRPr/>
          </a:p>
        </p:txBody>
      </p:sp>
      <p:sp>
        <p:nvSpPr>
          <p:cNvPr id="132" name="Google Shape;132;g368537d9298_1_47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3" name="Google Shape;133;g368537d9298_1_47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	</a:t>
            </a:r>
            <a:endParaRPr/>
          </a:p>
        </p:txBody>
      </p:sp>
      <p:sp>
        <p:nvSpPr>
          <p:cNvPr id="134" name="Google Shape;134;g368537d9298_1_47"/>
          <p:cNvSpPr/>
          <p:nvPr/>
        </p:nvSpPr>
        <p:spPr>
          <a:xfrm>
            <a:off x="2932175" y="1731050"/>
            <a:ext cx="3039000" cy="6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Pérdida de dependencias temporales</a:t>
            </a:r>
            <a:endParaRPr sz="1800"/>
          </a:p>
        </p:txBody>
      </p:sp>
      <p:sp>
        <p:nvSpPr>
          <p:cNvPr id="135" name="Google Shape;135;g368537d9298_1_47"/>
          <p:cNvSpPr/>
          <p:nvPr/>
        </p:nvSpPr>
        <p:spPr>
          <a:xfrm>
            <a:off x="899850" y="3057875"/>
            <a:ext cx="3001800" cy="6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Complejidad</a:t>
            </a:r>
            <a:endParaRPr sz="1800"/>
          </a:p>
        </p:txBody>
      </p:sp>
      <p:sp>
        <p:nvSpPr>
          <p:cNvPr id="136" name="Google Shape;136;g368537d9298_1_47"/>
          <p:cNvSpPr/>
          <p:nvPr/>
        </p:nvSpPr>
        <p:spPr>
          <a:xfrm>
            <a:off x="5131225" y="3057875"/>
            <a:ext cx="3125700" cy="6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Paralelización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8537d9298_1_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2017: Nacimiento de los </a:t>
            </a:r>
            <a:r>
              <a:rPr i="1" lang="es"/>
              <a:t>Trans</a:t>
            </a:r>
            <a:r>
              <a:rPr i="1" lang="es"/>
              <a:t>formers</a:t>
            </a:r>
            <a:endParaRPr i="1"/>
          </a:p>
        </p:txBody>
      </p:sp>
      <p:sp>
        <p:nvSpPr>
          <p:cNvPr id="142" name="Google Shape;142;g368537d9298_1_70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3" name="Google Shape;143;g368537d9298_1_70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	</a:t>
            </a:r>
            <a:endParaRPr/>
          </a:p>
        </p:txBody>
      </p:sp>
      <p:pic>
        <p:nvPicPr>
          <p:cNvPr id="144" name="Google Shape;144;g368537d9298_1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750" y="977450"/>
            <a:ext cx="2324676" cy="3424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68537d9298_1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900" y="1439849"/>
            <a:ext cx="3349674" cy="24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68537d9298_1_70"/>
          <p:cNvSpPr txBox="1"/>
          <p:nvPr/>
        </p:nvSpPr>
        <p:spPr>
          <a:xfrm>
            <a:off x="0" y="4310325"/>
            <a:ext cx="57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Vaswani, A., Shazeer, N., Parmar, N., Uszkoreit, J., Jones, L., Gomez, A. N., ... &amp; Polosukhin, I. (2017). Attention is all you need. </a:t>
            </a:r>
            <a:r>
              <a:rPr i="1" lang="es" sz="900"/>
              <a:t>Advances in neural information processing systems</a:t>
            </a:r>
            <a:r>
              <a:rPr lang="es" sz="900"/>
              <a:t>, 30.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8537d9298_1_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Procesan secuencias de manera más eficiente</a:t>
            </a:r>
            <a:endParaRPr/>
          </a:p>
        </p:txBody>
      </p:sp>
      <p:sp>
        <p:nvSpPr>
          <p:cNvPr id="152" name="Google Shape;152;g368537d9298_1_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68537d9298_1_142"/>
          <p:cNvSpPr txBox="1"/>
          <p:nvPr>
            <p:ph idx="12" type="sldNum"/>
          </p:nvPr>
        </p:nvSpPr>
        <p:spPr>
          <a:xfrm>
            <a:off x="8283608" y="4772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4" name="Google Shape;154;g368537d9298_1_142"/>
          <p:cNvSpPr txBox="1"/>
          <p:nvPr>
            <p:ph idx="3" type="subTitle"/>
          </p:nvPr>
        </p:nvSpPr>
        <p:spPr>
          <a:xfrm>
            <a:off x="311700" y="-39525"/>
            <a:ext cx="73797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Motivación</a:t>
            </a:r>
            <a:endParaRPr/>
          </a:p>
        </p:txBody>
      </p:sp>
      <p:pic>
        <p:nvPicPr>
          <p:cNvPr id="155" name="Google Shape;155;g368537d9298_1_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1304925"/>
            <a:ext cx="77533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68537d9298_1_142"/>
          <p:cNvSpPr/>
          <p:nvPr/>
        </p:nvSpPr>
        <p:spPr>
          <a:xfrm>
            <a:off x="1069375" y="2781700"/>
            <a:ext cx="3469200" cy="393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7" name="Google Shape;157;g368537d9298_1_142"/>
          <p:cNvSpPr txBox="1"/>
          <p:nvPr/>
        </p:nvSpPr>
        <p:spPr>
          <a:xfrm>
            <a:off x="0" y="4310325"/>
            <a:ext cx="575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/>
              <a:t>Vaswani, A., Shazeer, N., Parmar, N., Uszkoreit, J., Jones, L., Gomez, A. N., ... &amp; Polosukhin, I. (2017). Attention is all you need. </a:t>
            </a:r>
            <a:r>
              <a:rPr i="1" lang="es" sz="900"/>
              <a:t>Advances in neural information processing systems</a:t>
            </a:r>
            <a:r>
              <a:rPr lang="es" sz="900"/>
              <a:t>, 30.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